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2" r:id="rId6"/>
    <p:sldId id="278" r:id="rId7"/>
    <p:sldId id="279" r:id="rId8"/>
    <p:sldId id="280" r:id="rId9"/>
    <p:sldId id="276" r:id="rId10"/>
    <p:sldId id="270" r:id="rId11"/>
    <p:sldId id="275" r:id="rId12"/>
    <p:sldId id="277" r:id="rId13"/>
    <p:sldId id="28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22" autoAdjust="0"/>
    <p:restoredTop sz="98923" autoAdjust="0"/>
  </p:normalViewPr>
  <p:slideViewPr>
    <p:cSldViewPr snapToGrid="0" snapToObjects="1">
      <p:cViewPr varScale="1">
        <p:scale>
          <a:sx n="115" d="100"/>
          <a:sy n="115" d="100"/>
        </p:scale>
        <p:origin x="-7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F8FC8-449E-064B-8122-9D3D2D35AD28}" type="datetimeFigureOut">
              <a:rPr lang="en-US" smtClean="0"/>
              <a:t>4/24/14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3DE9-FAB9-FF46-8BDC-0768FC50FD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59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79B9-EA42-074F-942C-7B00DBD6AC95}" type="datetimeFigureOut">
              <a:rPr lang="en-US" smtClean="0"/>
              <a:t>4/24/14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4C428-ADF4-0B45-A043-A4EA44347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74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C428-ADF4-0B45-A043-A4EA443476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C428-ADF4-0B45-A043-A4EA443476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2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C428-ADF4-0B45-A043-A4EA443476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8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C428-ADF4-0B45-A043-A4EA443476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7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B2FA-E0F0-E34E-80C1-7E37B0111351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5395-B4E3-4249-8415-5CB9F8CFE85B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33E0D-1697-C243-AD14-3F447A7F581D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9A8E-E4DA-9C4E-81AF-3129279A4D24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19F7-CDBB-8D43-94F8-6B4B9560A03C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88BA-2503-3E48-A354-AB4EAD9B5EE8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2F63-81F2-2F4D-90BB-43BE91FDF41F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34935-49A0-F742-8B6F-DE8A439B1399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59BB-F4F9-E54B-AA2F-3F3E5A34520F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B2B-956C-E246-AB8A-305E12032274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070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F8DB-70D8-6E4A-A804-5EBE8422F6DB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riss_logo_new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136" y="272974"/>
            <a:ext cx="1144664" cy="114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858211"/>
            <a:ext cx="7772400" cy="21523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Telebridge</a:t>
            </a:r>
            <a:r>
              <a:rPr lang="en-US" sz="4000" dirty="0"/>
              <a:t> </a:t>
            </a:r>
            <a:r>
              <a:rPr lang="en-US" sz="4000" dirty="0" smtClean="0"/>
              <a:t>Network</a:t>
            </a:r>
            <a:br>
              <a:rPr lang="en-US" sz="4000" dirty="0" smtClean="0"/>
            </a:br>
            <a:r>
              <a:rPr lang="en-US" sz="3200" dirty="0" smtClean="0"/>
              <a:t>Status and Future</a:t>
            </a: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4805755"/>
            <a:ext cx="7772400" cy="11271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Dave Taylor, W8AAS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U.S. Delegate to ARISS-International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w8aas@amsat.org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1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receive occasional requests from interested hams</a:t>
            </a:r>
          </a:p>
          <a:p>
            <a:endParaRPr lang="en-US" dirty="0"/>
          </a:p>
          <a:p>
            <a:r>
              <a:rPr lang="en-US" dirty="0" smtClean="0"/>
              <a:t>Three requests pending</a:t>
            </a:r>
          </a:p>
          <a:p>
            <a:pPr lvl="1"/>
            <a:r>
              <a:rPr lang="en-US" dirty="0" smtClean="0"/>
              <a:t>Italy</a:t>
            </a:r>
          </a:p>
          <a:p>
            <a:pPr lvl="1"/>
            <a:r>
              <a:rPr lang="en-US" dirty="0" smtClean="0"/>
              <a:t>Malaysia</a:t>
            </a:r>
          </a:p>
          <a:p>
            <a:pPr lvl="1"/>
            <a:r>
              <a:rPr lang="en-US" dirty="0" smtClean="0"/>
              <a:t>Brazil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5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ARISS should take over operation of the telebridge network from AMSAT-NA</a:t>
            </a:r>
          </a:p>
          <a:p>
            <a:endParaRPr lang="en-US" dirty="0" smtClean="0"/>
          </a:p>
          <a:p>
            <a:r>
              <a:rPr lang="en-US" dirty="0" smtClean="0"/>
              <a:t>The Operations Committee should be responsible for selecting and managing telebridge stations</a:t>
            </a:r>
          </a:p>
          <a:p>
            <a:endParaRPr lang="en-US" dirty="0"/>
          </a:p>
          <a:p>
            <a:r>
              <a:rPr lang="en-US" dirty="0" smtClean="0"/>
              <a:t>The ARISS-I Delegates should be responsible for approving new stations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9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Telebridge network began in 1985</a:t>
            </a:r>
          </a:p>
          <a:p>
            <a:endParaRPr lang="en-US" dirty="0" smtClean="0"/>
          </a:p>
          <a:p>
            <a:r>
              <a:rPr lang="en-US" dirty="0" smtClean="0"/>
              <a:t>Supported SAREX mission for Tony England</a:t>
            </a:r>
          </a:p>
          <a:p>
            <a:endParaRPr lang="en-US" dirty="0" smtClean="0"/>
          </a:p>
          <a:p>
            <a:r>
              <a:rPr lang="en-US" dirty="0" smtClean="0"/>
              <a:t>Telebridge stations have been a United States responsibility since 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2008, we began a search for additional telebridge stations</a:t>
            </a:r>
          </a:p>
          <a:p>
            <a:endParaRPr lang="en-US" dirty="0"/>
          </a:p>
          <a:p>
            <a:r>
              <a:rPr lang="en-US" dirty="0" smtClean="0"/>
              <a:t>In 2009, we added</a:t>
            </a:r>
          </a:p>
          <a:p>
            <a:pPr lvl="1"/>
            <a:r>
              <a:rPr lang="en-US" dirty="0" smtClean="0"/>
              <a:t>LU8YY and LU1CGB in Argentina</a:t>
            </a:r>
          </a:p>
          <a:p>
            <a:pPr lvl="1"/>
            <a:r>
              <a:rPr lang="en-US" dirty="0" smtClean="0"/>
              <a:t>VK6MJ in Australia</a:t>
            </a:r>
          </a:p>
          <a:p>
            <a:pPr lvl="1"/>
            <a:endParaRPr lang="en-US" dirty="0"/>
          </a:p>
          <a:p>
            <a:r>
              <a:rPr lang="en-US" dirty="0" smtClean="0"/>
              <a:t>In 2010, we added</a:t>
            </a:r>
          </a:p>
          <a:p>
            <a:pPr lvl="1"/>
            <a:r>
              <a:rPr lang="en-US" dirty="0" smtClean="0"/>
              <a:t>IK1SLD in Italy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7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active telebridge stations</a:t>
            </a:r>
          </a:p>
          <a:p>
            <a:pPr lvl="1"/>
            <a:r>
              <a:rPr lang="en-US" dirty="0" smtClean="0"/>
              <a:t>AH6NM, Hawaii, USA</a:t>
            </a:r>
          </a:p>
          <a:p>
            <a:pPr lvl="1"/>
            <a:r>
              <a:rPr lang="en-US" dirty="0" smtClean="0"/>
              <a:t>IK1SLD, </a:t>
            </a:r>
            <a:r>
              <a:rPr lang="en-US" dirty="0"/>
              <a:t>Casale Monferrato</a:t>
            </a:r>
            <a:r>
              <a:rPr lang="en-US" dirty="0" smtClean="0"/>
              <a:t>, Italy</a:t>
            </a:r>
          </a:p>
          <a:p>
            <a:pPr lvl="1"/>
            <a:r>
              <a:rPr lang="en-US" dirty="0" smtClean="0"/>
              <a:t>K6DUE, Maryland, USA</a:t>
            </a:r>
          </a:p>
          <a:p>
            <a:pPr lvl="1"/>
            <a:r>
              <a:rPr lang="en-US" dirty="0" smtClean="0"/>
              <a:t>LU1CGB, </a:t>
            </a:r>
            <a:r>
              <a:rPr lang="en-US" dirty="0"/>
              <a:t>Buenos Aires</a:t>
            </a:r>
            <a:r>
              <a:rPr lang="en-US" dirty="0" smtClean="0"/>
              <a:t>, Argentina</a:t>
            </a:r>
          </a:p>
          <a:p>
            <a:pPr lvl="1"/>
            <a:r>
              <a:rPr lang="en-US" dirty="0" smtClean="0"/>
              <a:t>LU8YY, San Luis, Argentina</a:t>
            </a:r>
          </a:p>
          <a:p>
            <a:pPr lvl="1"/>
            <a:r>
              <a:rPr lang="en-US" dirty="0" smtClean="0"/>
              <a:t>W6SRJ, California, USA</a:t>
            </a:r>
          </a:p>
          <a:p>
            <a:pPr lvl="1"/>
            <a:r>
              <a:rPr lang="en-US" dirty="0" smtClean="0"/>
              <a:t>VK4KHZ, Queensland, Australia</a:t>
            </a:r>
          </a:p>
          <a:p>
            <a:pPr lvl="1"/>
            <a:r>
              <a:rPr lang="en-US" dirty="0" smtClean="0"/>
              <a:t>VK5ZAI, South Australia, Australia</a:t>
            </a:r>
          </a:p>
          <a:p>
            <a:pPr lvl="1"/>
            <a:r>
              <a:rPr lang="en-US" dirty="0" smtClean="0"/>
              <a:t>VK6MJ, Western Australia, Australia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development</a:t>
            </a:r>
          </a:p>
          <a:p>
            <a:pPr lvl="1"/>
            <a:r>
              <a:rPr lang="en-US" dirty="0" smtClean="0"/>
              <a:t>VE4ISS, Winnipeg, Canada</a:t>
            </a:r>
          </a:p>
          <a:p>
            <a:r>
              <a:rPr lang="en-US" dirty="0" smtClean="0"/>
              <a:t>Inactive</a:t>
            </a:r>
          </a:p>
          <a:p>
            <a:pPr lvl="1"/>
            <a:r>
              <a:rPr lang="en-US" dirty="0" smtClean="0"/>
              <a:t>ON4ISS, Belgium</a:t>
            </a:r>
          </a:p>
          <a:p>
            <a:pPr lvl="1"/>
            <a:r>
              <a:rPr lang="en-US" dirty="0" smtClean="0"/>
              <a:t>W5RRR, Texas,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7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3674"/>
            <a:ext cx="8229600" cy="39717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Telebridge Locations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6688" y="3269047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K6DUE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62291" y="3600429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W5RRR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27588" y="2736498"/>
            <a:ext cx="637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VE4ISS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32435" y="3061730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W6SRJ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6607" y="3792139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AH6NM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9163" y="4673315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VK4KHZ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77149" y="2973884"/>
            <a:ext cx="620668" cy="261610"/>
          </a:xfrm>
          <a:prstGeom prst="rect">
            <a:avLst/>
          </a:prstGeom>
          <a:solidFill>
            <a:schemeClr val="bg2">
              <a:alpha val="5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IK1SLD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40452" y="5070181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LU1CGB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615374" y="4990852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LU8YY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59818" y="5276869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VK5ZAI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47041" y="5110999"/>
            <a:ext cx="71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VK6MJ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978784" y="6330467"/>
            <a:ext cx="333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Active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Inactive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3366FF"/>
                </a:solidFill>
              </a:rPr>
              <a:t>Future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00639" y="2613213"/>
            <a:ext cx="620668" cy="261610"/>
          </a:xfrm>
          <a:prstGeom prst="rect">
            <a:avLst/>
          </a:prstGeom>
          <a:solidFill>
            <a:schemeClr val="bg2">
              <a:alpha val="5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ON4ISS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927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details about operator and station</a:t>
            </a:r>
          </a:p>
          <a:p>
            <a:endParaRPr lang="en-US" dirty="0" smtClean="0"/>
          </a:p>
          <a:p>
            <a:r>
              <a:rPr lang="en-US" dirty="0" smtClean="0"/>
              <a:t>Review application</a:t>
            </a:r>
          </a:p>
          <a:p>
            <a:endParaRPr lang="en-US" dirty="0"/>
          </a:p>
          <a:p>
            <a:r>
              <a:rPr lang="en-US" dirty="0" smtClean="0"/>
              <a:t>Conduct test pass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8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Considerations for approving a telebridge station include: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Technical</a:t>
            </a:r>
            <a:endParaRPr lang="en-US" dirty="0"/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Legal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427"/>
            <a:ext cx="6907095" cy="1143000"/>
          </a:xfrm>
        </p:spPr>
        <p:txBody>
          <a:bodyPr/>
          <a:lstStyle/>
          <a:p>
            <a:r>
              <a:rPr lang="en-US" dirty="0" smtClean="0"/>
              <a:t>Impact of Added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ncreased processing when generating best weeks and pass options</a:t>
            </a:r>
          </a:p>
          <a:p>
            <a:r>
              <a:rPr lang="en-US" dirty="0"/>
              <a:t>I</a:t>
            </a:r>
            <a:r>
              <a:rPr lang="en-US" dirty="0" smtClean="0"/>
              <a:t>ncreased work to filter options and check station availability</a:t>
            </a:r>
          </a:p>
          <a:p>
            <a:r>
              <a:rPr lang="en-US" dirty="0"/>
              <a:t>D</a:t>
            </a:r>
            <a:r>
              <a:rPr lang="en-US" dirty="0" smtClean="0"/>
              <a:t>ecreased contacts for existing stations, particularly if footprints overlap</a:t>
            </a:r>
          </a:p>
          <a:p>
            <a:pPr lvl="1"/>
            <a:r>
              <a:rPr lang="en-US" dirty="0" smtClean="0"/>
              <a:t>Station operators become out-of-practice</a:t>
            </a:r>
          </a:p>
          <a:p>
            <a:r>
              <a:rPr lang="en-US" dirty="0"/>
              <a:t>T</a:t>
            </a:r>
            <a:r>
              <a:rPr lang="en-US" dirty="0" smtClean="0"/>
              <a:t>ime spent tracking status of station, monitoring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03143"/>
      </p:ext>
    </p:extLst>
  </p:cSld>
  <p:clrMapOvr>
    <a:masterClrMapping/>
  </p:clrMapOvr>
</p:sld>
</file>

<file path=ppt/theme/theme1.xml><?xml version="1.0" encoding="utf-8"?>
<a:theme xmlns:a="http://schemas.openxmlformats.org/drawingml/2006/main" name="ARI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ARISS.potx</Template>
  <TotalTime>12838</TotalTime>
  <Words>301</Words>
  <Application>Microsoft Macintosh PowerPoint</Application>
  <PresentationFormat>On-screen Show (4:3)</PresentationFormat>
  <Paragraphs>86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ARISS</vt:lpstr>
      <vt:lpstr>Telebridge Network Status and Future</vt:lpstr>
      <vt:lpstr>Background</vt:lpstr>
      <vt:lpstr>Recent History</vt:lpstr>
      <vt:lpstr>Current Stations</vt:lpstr>
      <vt:lpstr>Current Stations (cont.)</vt:lpstr>
      <vt:lpstr>Telebridge Locations</vt:lpstr>
      <vt:lpstr>Evaluation Process</vt:lpstr>
      <vt:lpstr>Selection Criteria</vt:lpstr>
      <vt:lpstr>Impact of Added Stations</vt:lpstr>
      <vt:lpstr>Current Status</vt:lpstr>
      <vt:lpstr>Proposal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ARISS-I Telebridge Network</dc:title>
  <dc:subject/>
  <dc:creator>Dave Taylor, W8AAS</dc:creator>
  <cp:keywords/>
  <dc:description>ARISS-I meeting at ESTEC, April 2014</dc:description>
  <cp:lastModifiedBy>Dave Taylor</cp:lastModifiedBy>
  <cp:revision>217</cp:revision>
  <dcterms:created xsi:type="dcterms:W3CDTF">2010-04-12T23:12:02Z</dcterms:created>
  <dcterms:modified xsi:type="dcterms:W3CDTF">2014-04-24T21:14:14Z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